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92" r:id="rId5"/>
    <p:sldId id="260" r:id="rId6"/>
    <p:sldId id="261" r:id="rId7"/>
    <p:sldId id="262" r:id="rId8"/>
    <p:sldId id="268" r:id="rId9"/>
    <p:sldId id="291" r:id="rId10"/>
    <p:sldId id="296" r:id="rId11"/>
    <p:sldId id="290" r:id="rId12"/>
    <p:sldId id="263" r:id="rId13"/>
    <p:sldId id="300" r:id="rId14"/>
    <p:sldId id="265" r:id="rId15"/>
    <p:sldId id="266" r:id="rId16"/>
    <p:sldId id="267" r:id="rId17"/>
    <p:sldId id="269" r:id="rId18"/>
    <p:sldId id="270" r:id="rId19"/>
    <p:sldId id="271" r:id="rId20"/>
    <p:sldId id="293" r:id="rId21"/>
    <p:sldId id="272" r:id="rId22"/>
    <p:sldId id="274" r:id="rId23"/>
    <p:sldId id="275" r:id="rId24"/>
    <p:sldId id="283" r:id="rId25"/>
    <p:sldId id="285" r:id="rId26"/>
    <p:sldId id="286" r:id="rId27"/>
    <p:sldId id="287" r:id="rId28"/>
    <p:sldId id="288" r:id="rId29"/>
    <p:sldId id="282" r:id="rId30"/>
    <p:sldId id="297" r:id="rId31"/>
    <p:sldId id="289" r:id="rId32"/>
    <p:sldId id="301" r:id="rId33"/>
    <p:sldId id="276" r:id="rId34"/>
    <p:sldId id="277" r:id="rId35"/>
    <p:sldId id="284" r:id="rId36"/>
    <p:sldId id="278" r:id="rId37"/>
    <p:sldId id="279" r:id="rId38"/>
    <p:sldId id="280" r:id="rId39"/>
    <p:sldId id="281" r:id="rId40"/>
    <p:sldId id="298" r:id="rId41"/>
    <p:sldId id="299" r:id="rId42"/>
    <p:sldId id="294" r:id="rId43"/>
    <p:sldId id="30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327" autoAdjust="0"/>
  </p:normalViewPr>
  <p:slideViewPr>
    <p:cSldViewPr snapToGrid="0">
      <p:cViewPr varScale="1">
        <p:scale>
          <a:sx n="65" d="100"/>
          <a:sy n="6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94581-0FF8-48C2-9FCE-F76F2078C91D}" type="datetimeFigureOut">
              <a:rPr lang="en-US" smtClean="0"/>
              <a:t>10/23/2016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527AA-EB80-45C4-9D37-CCB418AD9E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1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camera is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face is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We have an Azure Emotion API Subscription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This</a:t>
            </a:r>
            <a:r>
              <a:rPr lang="en-US" sz="1400" baseline="0" dirty="0" smtClean="0">
                <a:sym typeface="Wingdings" panose="05000000000000000000" pitchFamily="2" charset="2"/>
              </a:rPr>
              <a:t> is not native…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2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boss</a:t>
            </a:r>
            <a:r>
              <a:rPr lang="en-US" baseline="0" dirty="0" smtClean="0"/>
              <a:t> + a bottle of single malt scotch whiskey 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7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Raspberry</a:t>
            </a:r>
            <a:r>
              <a:rPr lang="en-US" baseline="0" dirty="0" smtClean="0"/>
              <a:t> Pi 3 Model B</a:t>
            </a:r>
          </a:p>
          <a:p>
            <a:r>
              <a:rPr lang="en-US" baseline="0" dirty="0" smtClean="0"/>
              <a:t>4x USB slots, Full HDMI, 40x pin GPIO</a:t>
            </a:r>
          </a:p>
          <a:p>
            <a:r>
              <a:rPr lang="en-US" baseline="0" dirty="0" smtClean="0"/>
              <a:t>Built-in Wi-Fi and Bluetooth</a:t>
            </a:r>
          </a:p>
          <a:p>
            <a:r>
              <a:rPr lang="en-US" baseline="0" dirty="0" smtClean="0"/>
              <a:t>1.2 GHz 64-bit quad-core ARMv8 Cortex-A53 CPU</a:t>
            </a:r>
          </a:p>
          <a:p>
            <a:r>
              <a:rPr lang="en-US" baseline="0" dirty="0" smtClean="0"/>
              <a:t>1 GB RAM</a:t>
            </a:r>
          </a:p>
          <a:p>
            <a:r>
              <a:rPr lang="en-US" baseline="0" dirty="0" smtClean="0"/>
              <a:t>MicroSDHC for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Raspberry</a:t>
            </a:r>
            <a:r>
              <a:rPr lang="en-US" baseline="0" dirty="0" smtClean="0"/>
              <a:t> Pi 3 Model B</a:t>
            </a:r>
          </a:p>
          <a:p>
            <a:r>
              <a:rPr lang="en-US" baseline="0" dirty="0" smtClean="0"/>
              <a:t>4x USB slots, Full HDMI, 17x pin GPIO</a:t>
            </a:r>
          </a:p>
          <a:p>
            <a:r>
              <a:rPr lang="en-US" baseline="0" dirty="0" smtClean="0"/>
              <a:t>Built-in Wi-Fi and Bluetooth</a:t>
            </a:r>
          </a:p>
          <a:p>
            <a:r>
              <a:rPr lang="en-US" baseline="0" dirty="0" smtClean="0"/>
              <a:t>1.2 GHz 64-bit quad-core ARMv8 Cortex-A53 CPU</a:t>
            </a:r>
          </a:p>
          <a:p>
            <a:r>
              <a:rPr lang="en-US" baseline="0" dirty="0" smtClean="0"/>
              <a:t>1 GB RAM</a:t>
            </a:r>
          </a:p>
          <a:p>
            <a:r>
              <a:rPr lang="en-US" baseline="0" dirty="0" smtClean="0"/>
              <a:t>MicroSDHC for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8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</a:t>
            </a:r>
            <a:r>
              <a:rPr lang="en-US" baseline="0" dirty="0" smtClean="0"/>
              <a:t> LifeCam 3000, USB</a:t>
            </a:r>
          </a:p>
          <a:p>
            <a:r>
              <a:rPr lang="en-US" baseline="0" dirty="0" smtClean="0"/>
              <a:t>720p HD – under $40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6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BenQ 27 inch, HDMI LED</a:t>
            </a:r>
            <a:r>
              <a:rPr lang="en-US" baseline="0" dirty="0" smtClean="0"/>
              <a:t> Monitor $170.00 on Amazon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5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XAML based, like WPF… but different,</a:t>
            </a:r>
            <a:r>
              <a:rPr lang="en-US" sz="1200" baseline="0" dirty="0" smtClean="0"/>
              <a:t> C# 6.0 and .NET Core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9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Device Portal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0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ical</a:t>
            </a:r>
            <a:r>
              <a:rPr lang="en-US" dirty="0" smtClean="0"/>
              <a:t> or .</a:t>
            </a:r>
            <a:r>
              <a:rPr lang="en-US" dirty="0" err="1" smtClean="0"/>
              <a:t>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3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actually native to the device it runs on, i.e.; Windows 10 IoT Core provides libraries as part of UWP that are native – no external calls are made.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527AA-EB80-45C4-9D37-CCB418AD9E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0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a </a:t>
            </a:r>
            <a:br>
              <a:rPr lang="en-US" dirty="0" smtClean="0"/>
            </a:br>
            <a:r>
              <a:rPr lang="en-US" dirty="0" smtClean="0"/>
              <a:t>“Magic Mirror”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Experiences Shared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Z8TxmR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49" y="402417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imgur.com/2Qot3D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78" y="402417"/>
            <a:ext cx="41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aspberrypi.org/magpi/wp-content/uploads/2016/01/magicmirror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49" y="402417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.imgur.com/CmjlD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35" y="707217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zdnet3.cbsistatic.com/hub/i/r/2016/06/01/7b5608d8-eac2-4f40-81e2-e60dd9b22052/resize/770xauto/de0df006b2f3845b3865a3c96dc420f2/magicmirrormockup-1024x68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504823"/>
            <a:ext cx="8778240" cy="58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19" y="1350184"/>
            <a:ext cx="6947763" cy="5210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1026" name="Picture 2" descr="Image result for raspberry pi 3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" y="2988284"/>
            <a:ext cx="1646759" cy="19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971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0.05195 0.2740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raspberry pi 3 spe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85" y="338177"/>
            <a:ext cx="9788830" cy="61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aspberry pi 3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2" y="4870877"/>
            <a:ext cx="1646759" cy="19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050" name="Picture 2" descr="Image result for lifecam hd-3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80" y="1947067"/>
            <a:ext cx="7569641" cy="3974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rosof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3" y="3604123"/>
            <a:ext cx="4572000" cy="1681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479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076" name="Picture 4" descr="Image result for benq 27 inch monitor h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27" y="1375955"/>
            <a:ext cx="5111729" cy="5111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75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Dell USB Wired SoundBar</a:t>
            </a:r>
          </a:p>
          <a:p>
            <a:r>
              <a:rPr lang="en-US" sz="3200" dirty="0" smtClean="0"/>
              <a:t>Full HDMI Cable</a:t>
            </a:r>
          </a:p>
          <a:p>
            <a:r>
              <a:rPr lang="en-US" sz="3200" dirty="0" smtClean="0"/>
              <a:t>USB Extension Cables</a:t>
            </a:r>
          </a:p>
          <a:p>
            <a:r>
              <a:rPr lang="en-US" sz="3200" dirty="0"/>
              <a:t>Custom-sized Mirrored Acrylic Two-Way</a:t>
            </a:r>
            <a:endParaRPr lang="en-US" sz="3200" dirty="0" smtClean="0"/>
          </a:p>
          <a:p>
            <a:r>
              <a:rPr lang="en-US" sz="3200" dirty="0" smtClean="0"/>
              <a:t>Carpentry Materials (for frame)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27462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/ Operating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Runs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IoT 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Devices such as Pi 2 and 3, DragonBoard, MinnowBoard, etc.</a:t>
            </a:r>
          </a:p>
          <a:p>
            <a:r>
              <a:rPr lang="en-US" sz="3600" dirty="0" smtClean="0"/>
              <a:t>Universal Windows Platform (UWP)</a:t>
            </a:r>
            <a:endParaRPr lang="en-US" sz="3600" dirty="0"/>
          </a:p>
        </p:txBody>
      </p:sp>
      <p:pic>
        <p:nvPicPr>
          <p:cNvPr id="5122" name="Picture 2" descr="Image result for c# programming languag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18" y="4395843"/>
            <a:ext cx="1671469" cy="167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visual studio 2015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83" y="4395844"/>
            <a:ext cx="1671469" cy="167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05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Windows Insider</a:t>
            </a:r>
          </a:p>
          <a:p>
            <a:pPr lvl="1"/>
            <a:r>
              <a:rPr lang="en-US" sz="3200" dirty="0" smtClean="0"/>
              <a:t>Windows updates</a:t>
            </a:r>
          </a:p>
          <a:p>
            <a:pPr lvl="1"/>
            <a:r>
              <a:rPr lang="en-US" sz="3200" dirty="0" smtClean="0"/>
              <a:t>Build stability</a:t>
            </a:r>
          </a:p>
          <a:p>
            <a:pPr lvl="1"/>
            <a:endParaRPr lang="en-US" sz="3200" dirty="0"/>
          </a:p>
          <a:p>
            <a:r>
              <a:rPr lang="en-US" sz="3400" dirty="0" smtClean="0"/>
              <a:t>Deployment issues</a:t>
            </a:r>
          </a:p>
          <a:p>
            <a:pPr lvl="1"/>
            <a:r>
              <a:rPr lang="en-US" sz="3200" dirty="0" smtClean="0"/>
              <a:t>Version incompatibility</a:t>
            </a:r>
            <a:endParaRPr lang="en-US" sz="3200" dirty="0"/>
          </a:p>
        </p:txBody>
      </p:sp>
      <p:pic>
        <p:nvPicPr>
          <p:cNvPr id="2050" name="Picture 2" descr="Image result for windows 10 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5458" y="1853248"/>
            <a:ext cx="5025458" cy="26780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5787483" y="452718"/>
            <a:ext cx="3679902" cy="2290482"/>
          </a:xfrm>
          <a:prstGeom prst="cloudCallout">
            <a:avLst>
              <a:gd name="adj1" fmla="val 43101"/>
              <a:gd name="adj2" fmla="val 883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Shaped like a football, </a:t>
            </a:r>
            <a:r>
              <a:rPr lang="en-US" sz="2000" b="1" dirty="0" smtClean="0"/>
              <a:t>because I felt like I wanted to kick it!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91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4 -0.08334 L 0.2707 -0.27847 C 0.3293 -0.32361 0.41211 -0.33334 0.49622 -0.30972 C 0.59206 -0.28264 0.66589 -0.22894 0.71354 -0.15209 L 0.94648 0.18588 " pathEditMode="relative" rAng="54000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88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Family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3" y="1853248"/>
            <a:ext cx="5852174" cy="4395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2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KE DOT NET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78" y="780378"/>
            <a:ext cx="5297245" cy="52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81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 and Platforms are nothing without the Software that runs on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is simply the movement and manipulation of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David Pine (MKE DOT NET 2016)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rgbClr val="ACD433"/>
                </a:solidFill>
              </a:rPr>
              <a:t>But without context,</a:t>
            </a:r>
          </a:p>
          <a:p>
            <a:pPr algn="ctr"/>
            <a:r>
              <a:rPr lang="en-US" sz="4400" dirty="0" smtClean="0">
                <a:solidFill>
                  <a:srgbClr val="ACD433"/>
                </a:solidFill>
              </a:rPr>
              <a:t>said data is meaningless</a:t>
            </a:r>
            <a:endParaRPr lang="en-US" sz="4400" dirty="0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is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Relevance</a:t>
            </a:r>
          </a:p>
          <a:p>
            <a:r>
              <a:rPr lang="en-US" sz="3200" dirty="0" smtClean="0"/>
              <a:t>Common Sense</a:t>
            </a:r>
          </a:p>
          <a:p>
            <a:r>
              <a:rPr lang="en-US" sz="3200" dirty="0" smtClean="0"/>
              <a:t>Practicality</a:t>
            </a:r>
          </a:p>
          <a:p>
            <a:r>
              <a:rPr lang="en-US" sz="3200" dirty="0" smtClean="0"/>
              <a:t>Convenience</a:t>
            </a:r>
          </a:p>
          <a:p>
            <a:r>
              <a:rPr lang="en-US" sz="3200" dirty="0" smtClean="0"/>
              <a:t>Ease-of-use</a:t>
            </a:r>
          </a:p>
          <a:p>
            <a:r>
              <a:rPr lang="en-US" sz="3200" dirty="0" smtClean="0"/>
              <a:t>Accessibility</a:t>
            </a:r>
          </a:p>
          <a:p>
            <a:r>
              <a:rPr lang="en-US" sz="3200" dirty="0" smtClean="0"/>
              <a:t>Timely </a:t>
            </a:r>
          </a:p>
        </p:txBody>
      </p:sp>
      <p:pic>
        <p:nvPicPr>
          <p:cNvPr id="1026" name="Picture 2" descr="Image result for smart refrigera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9167" l="10000" r="69625">
                        <a14:foregroundMark x1="47000" y1="14167" x2="47000" y2="14167"/>
                        <a14:foregroundMark x1="47125" y1="27500" x2="47125" y2="27500"/>
                        <a14:foregroundMark x1="47250" y1="58000" x2="47250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56" r="28239"/>
          <a:stretch/>
        </p:blipFill>
        <p:spPr bwMode="auto">
          <a:xfrm>
            <a:off x="8122651" y="452717"/>
            <a:ext cx="3560152" cy="61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st thermos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953" y="1248233"/>
            <a:ext cx="2848797" cy="28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mart w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34" y="3442523"/>
            <a:ext cx="3048643" cy="336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9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Line Callout 1 10"/>
          <p:cNvSpPr/>
          <p:nvPr/>
        </p:nvSpPr>
        <p:spPr>
          <a:xfrm>
            <a:off x="3598983" y="328246"/>
            <a:ext cx="2356339" cy="612648"/>
          </a:xfrm>
          <a:prstGeom prst="borderCallout1">
            <a:avLst>
              <a:gd name="adj1" fmla="val 51280"/>
              <a:gd name="adj2" fmla="val -373"/>
              <a:gd name="adj3" fmla="val 72316"/>
              <a:gd name="adj4" fmla="val -6519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3598983" y="1172308"/>
            <a:ext cx="2356339" cy="612648"/>
          </a:xfrm>
          <a:prstGeom prst="borderCallout1">
            <a:avLst>
              <a:gd name="adj1" fmla="val 51280"/>
              <a:gd name="adj2" fmla="val -373"/>
              <a:gd name="adj3" fmla="val 177559"/>
              <a:gd name="adj4" fmla="val -4032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Calendar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6412521" y="328246"/>
            <a:ext cx="2356339" cy="612648"/>
          </a:xfrm>
          <a:prstGeom prst="borderCallout1">
            <a:avLst>
              <a:gd name="adj1" fmla="val 49367"/>
              <a:gd name="adj2" fmla="val 99627"/>
              <a:gd name="adj3" fmla="val 74230"/>
              <a:gd name="adj4" fmla="val 13131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 Weather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6412520" y="1172308"/>
            <a:ext cx="2356339" cy="612648"/>
          </a:xfrm>
          <a:prstGeom prst="borderCallout1">
            <a:avLst>
              <a:gd name="adj1" fmla="val 49367"/>
              <a:gd name="adj2" fmla="val 99627"/>
              <a:gd name="adj3" fmla="val 114414"/>
              <a:gd name="adj4" fmla="val 13281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Forecast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9202616" y="3122676"/>
            <a:ext cx="2719754" cy="612648"/>
          </a:xfrm>
          <a:prstGeom prst="borderCallout1">
            <a:avLst>
              <a:gd name="adj1" fmla="val 104859"/>
              <a:gd name="adj2" fmla="val 84989"/>
              <a:gd name="adj3" fmla="val 445451"/>
              <a:gd name="adj4" fmla="val 9614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Connectivity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8346831" y="4015154"/>
            <a:ext cx="2719754" cy="612648"/>
          </a:xfrm>
          <a:prstGeom prst="borderCallout1">
            <a:avLst>
              <a:gd name="adj1" fmla="val 104859"/>
              <a:gd name="adj2" fmla="val 84989"/>
              <a:gd name="adj3" fmla="val 315332"/>
              <a:gd name="adj4" fmla="val 10950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Emotion API Indicator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7244862" y="4956048"/>
            <a:ext cx="2883874" cy="612648"/>
          </a:xfrm>
          <a:prstGeom prst="borderCallout1">
            <a:avLst>
              <a:gd name="adj1" fmla="val 104859"/>
              <a:gd name="adj2" fmla="val 84989"/>
              <a:gd name="adj3" fmla="val 183300"/>
              <a:gd name="adj4" fmla="val 11812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Voice Command Status</a:t>
            </a:r>
            <a:endParaRPr lang="en-US" dirty="0"/>
          </a:p>
        </p:txBody>
      </p:sp>
      <p:sp>
        <p:nvSpPr>
          <p:cNvPr id="18" name="Line Callout 1 17"/>
          <p:cNvSpPr/>
          <p:nvPr/>
        </p:nvSpPr>
        <p:spPr>
          <a:xfrm>
            <a:off x="3598981" y="3122676"/>
            <a:ext cx="2356339" cy="612648"/>
          </a:xfrm>
          <a:prstGeom prst="borderCallout1">
            <a:avLst>
              <a:gd name="adj1" fmla="val 51280"/>
              <a:gd name="adj2" fmla="val -373"/>
              <a:gd name="adj3" fmla="val 535385"/>
              <a:gd name="adj4" fmla="val -2987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 Player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3598981" y="4015154"/>
            <a:ext cx="2356339" cy="612648"/>
          </a:xfrm>
          <a:prstGeom prst="borderCallout1">
            <a:avLst>
              <a:gd name="adj1" fmla="val 102945"/>
              <a:gd name="adj2" fmla="val 51368"/>
              <a:gd name="adj3" fmla="val 202435"/>
              <a:gd name="adj4" fmla="val 790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8465" y="914400"/>
            <a:ext cx="5275071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ectangular Callout 19"/>
          <p:cNvSpPr/>
          <p:nvPr/>
        </p:nvSpPr>
        <p:spPr>
          <a:xfrm>
            <a:off x="269631" y="914400"/>
            <a:ext cx="2614246" cy="1055077"/>
          </a:xfrm>
          <a:prstGeom prst="wedgeRectCallout">
            <a:avLst>
              <a:gd name="adj1" fmla="val 84572"/>
              <a:gd name="adj2" fmla="val 124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Configurable</a:t>
            </a:r>
          </a:p>
          <a:p>
            <a:pPr algn="ctr"/>
            <a:r>
              <a:rPr lang="en-US" sz="2800" b="1" dirty="0" smtClean="0"/>
              <a:t>City</a:t>
            </a:r>
            <a:endParaRPr lang="en-US" sz="2800" b="1" dirty="0"/>
          </a:p>
        </p:txBody>
      </p:sp>
      <p:sp>
        <p:nvSpPr>
          <p:cNvPr id="21" name="Rectangular Callout 20"/>
          <p:cNvSpPr/>
          <p:nvPr/>
        </p:nvSpPr>
        <p:spPr>
          <a:xfrm>
            <a:off x="9308124" y="3048000"/>
            <a:ext cx="1852246" cy="1055077"/>
          </a:xfrm>
          <a:prstGeom prst="wedgeRectCallout">
            <a:avLst>
              <a:gd name="adj1" fmla="val -103111"/>
              <a:gd name="adj2" fmla="val 647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7-day Forecast</a:t>
            </a:r>
            <a:endParaRPr lang="en-US" sz="2800" b="1" dirty="0"/>
          </a:p>
        </p:txBody>
      </p:sp>
      <p:sp>
        <p:nvSpPr>
          <p:cNvPr id="22" name="Rectangular Callout 21"/>
          <p:cNvSpPr/>
          <p:nvPr/>
        </p:nvSpPr>
        <p:spPr>
          <a:xfrm>
            <a:off x="9308124" y="1629507"/>
            <a:ext cx="1852246" cy="1055077"/>
          </a:xfrm>
          <a:prstGeom prst="wedgeRectCallout">
            <a:avLst>
              <a:gd name="adj1" fmla="val -105643"/>
              <a:gd name="adj2" fmla="val -519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Sunrise / Sunset</a:t>
            </a:r>
            <a:endParaRPr lang="en-US" sz="2800" b="1" dirty="0"/>
          </a:p>
        </p:txBody>
      </p:sp>
      <p:sp>
        <p:nvSpPr>
          <p:cNvPr id="23" name="Rectangular Callout 22"/>
          <p:cNvSpPr/>
          <p:nvPr/>
        </p:nvSpPr>
        <p:spPr>
          <a:xfrm>
            <a:off x="269631" y="2285999"/>
            <a:ext cx="2614246" cy="1055077"/>
          </a:xfrm>
          <a:prstGeom prst="wedgeRectCallout">
            <a:avLst>
              <a:gd name="adj1" fmla="val 85469"/>
              <a:gd name="adj2" fmla="val -308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Current</a:t>
            </a:r>
            <a:br>
              <a:rPr lang="en-US" sz="2800" b="1" dirty="0" smtClean="0"/>
            </a:br>
            <a:r>
              <a:rPr lang="en-US" sz="2800" b="1" dirty="0" smtClean="0"/>
              <a:t>Conditions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46743" y="5967046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IContextSynthesizer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46743" y="306179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Implements…</a:t>
            </a:r>
            <a:endParaRPr lang="en-US" dirty="0"/>
          </a:p>
        </p:txBody>
      </p:sp>
      <p:pic>
        <p:nvPicPr>
          <p:cNvPr id="12290" name="Picture 2" descr="Image result for openweathermap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" y="3892159"/>
            <a:ext cx="2470394" cy="2518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956" y="1723244"/>
            <a:ext cx="5276088" cy="34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ular Callout 2"/>
          <p:cNvSpPr/>
          <p:nvPr/>
        </p:nvSpPr>
        <p:spPr>
          <a:xfrm>
            <a:off x="9249508" y="2954215"/>
            <a:ext cx="1852246" cy="1055077"/>
          </a:xfrm>
          <a:prstGeom prst="wedgeRectCallout">
            <a:avLst>
              <a:gd name="adj1" fmla="val -109440"/>
              <a:gd name="adj2" fmla="val -56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Seconds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46743" y="5169882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IContextSynthesizer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46743" y="1103345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Does </a:t>
            </a:r>
            <a:r>
              <a:rPr lang="en-US" sz="3200" b="1" dirty="0" smtClean="0">
                <a:solidFill>
                  <a:srgbClr val="2B91AF"/>
                </a:solidFill>
                <a:latin typeface="Consolas" panose="020B0609020204030204" pitchFamily="49" charset="0"/>
              </a:rPr>
              <a:t>not</a:t>
            </a:r>
            <a:r>
              <a:rPr lang="en-US" sz="32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implement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6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956" y="774269"/>
            <a:ext cx="5276088" cy="5309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ular Callout 2"/>
          <p:cNvSpPr/>
          <p:nvPr/>
        </p:nvSpPr>
        <p:spPr>
          <a:xfrm>
            <a:off x="1312984" y="879231"/>
            <a:ext cx="1852246" cy="1055077"/>
          </a:xfrm>
          <a:prstGeom prst="wedgeRectCallout">
            <a:avLst>
              <a:gd name="adj1" fmla="val 96889"/>
              <a:gd name="adj2" fmla="val -63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ectangular Callout 3"/>
          <p:cNvSpPr/>
          <p:nvPr/>
        </p:nvSpPr>
        <p:spPr>
          <a:xfrm>
            <a:off x="9249508" y="2954215"/>
            <a:ext cx="1852246" cy="1055077"/>
          </a:xfrm>
          <a:prstGeom prst="wedgeRectCallout">
            <a:avLst>
              <a:gd name="adj1" fmla="val -117668"/>
              <a:gd name="adj2" fmla="val 147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Subject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46743" y="5931877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IContextSynthesizer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6743" y="329625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Implements…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312984" y="2332894"/>
            <a:ext cx="1852246" cy="1055077"/>
          </a:xfrm>
          <a:prstGeom prst="wedgeRectCallout">
            <a:avLst>
              <a:gd name="adj1" fmla="val 94990"/>
              <a:gd name="adj2" fmla="val 458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Start / End Time</a:t>
            </a:r>
            <a:endParaRPr lang="en-US" sz="2800" b="1" dirty="0"/>
          </a:p>
        </p:txBody>
      </p:sp>
      <p:pic>
        <p:nvPicPr>
          <p:cNvPr id="13314" name="Picture 2" descr="Image result for icalendar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3895344"/>
            <a:ext cx="2468880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956" y="1374827"/>
            <a:ext cx="5276088" cy="4108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ular Callout 1"/>
          <p:cNvSpPr/>
          <p:nvPr/>
        </p:nvSpPr>
        <p:spPr>
          <a:xfrm>
            <a:off x="9249508" y="2954215"/>
            <a:ext cx="1852246" cy="1055077"/>
          </a:xfrm>
          <a:prstGeom prst="wedgeRectCallout">
            <a:avLst>
              <a:gd name="adj1" fmla="val -103111"/>
              <a:gd name="adj2" fmla="val 647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Typically </a:t>
            </a:r>
          </a:p>
          <a:p>
            <a:pPr algn="ctr"/>
            <a:r>
              <a:rPr lang="en-US" sz="2800" b="1" dirty="0" smtClean="0"/>
              <a:t>WIFI</a:t>
            </a:r>
            <a:endParaRPr lang="en-US" sz="2800" b="1" dirty="0"/>
          </a:p>
        </p:txBody>
      </p:sp>
      <p:sp>
        <p:nvSpPr>
          <p:cNvPr id="4" name="Rectangular Callout 3"/>
          <p:cNvSpPr/>
          <p:nvPr/>
        </p:nvSpPr>
        <p:spPr>
          <a:xfrm>
            <a:off x="7397262" y="1617784"/>
            <a:ext cx="1852246" cy="1055077"/>
          </a:xfrm>
          <a:prstGeom prst="wedgeRectCallout">
            <a:avLst>
              <a:gd name="adj1" fmla="val -67668"/>
              <a:gd name="adj2" fmla="val 1491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Current Emotion</a:t>
            </a:r>
            <a:endParaRPr lang="en-US" sz="2800" b="1" dirty="0"/>
          </a:p>
        </p:txBody>
      </p:sp>
      <p:sp>
        <p:nvSpPr>
          <p:cNvPr id="5" name="Rectangular Callout 4"/>
          <p:cNvSpPr/>
          <p:nvPr/>
        </p:nvSpPr>
        <p:spPr>
          <a:xfrm>
            <a:off x="2531833" y="1617784"/>
            <a:ext cx="1852246" cy="1055077"/>
          </a:xfrm>
          <a:prstGeom prst="wedgeRectCallout">
            <a:avLst>
              <a:gd name="adj1" fmla="val 68408"/>
              <a:gd name="adj2" fmla="val 1602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Speech Engine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46743" y="5509849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IContextSynthesizer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6743" y="775099"/>
            <a:ext cx="5286794" cy="58477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Implements…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 / Synthesizer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8" y="1463040"/>
            <a:ext cx="10928805" cy="3931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3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David Pine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 smtClean="0">
                <a:latin typeface="Consolas" panose="020B0609020204030204" pitchFamily="49" charset="0"/>
              </a:rPr>
              <a:t>{ </a:t>
            </a:r>
            <a:r>
              <a:rPr lang="en-US" sz="3600" dirty="0">
                <a:latin typeface="Consolas" panose="020B0609020204030204" pitchFamily="49" charset="0"/>
              </a:rPr>
              <a:t>Microsoft Evangelist @ Centare 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42135" y="2695455"/>
            <a:ext cx="5234900" cy="640080"/>
            <a:chOff x="3767487" y="5763008"/>
            <a:chExt cx="5234900" cy="640080"/>
          </a:xfrm>
        </p:grpSpPr>
        <p:sp>
          <p:nvSpPr>
            <p:cNvPr id="5" name="TextBox 50"/>
            <p:cNvSpPr txBox="1"/>
            <p:nvPr/>
          </p:nvSpPr>
          <p:spPr>
            <a:xfrm>
              <a:off x="4407567" y="5882993"/>
              <a:ext cx="459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https://</a:t>
              </a:r>
              <a:r>
                <a:rPr lang="en-US" sz="2000" dirty="0" smtClean="0"/>
                <a:t>www.linkedin.com/in/dpine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487" y="5763008"/>
              <a:ext cx="640080" cy="64008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713204" y="2702573"/>
            <a:ext cx="2336649" cy="914400"/>
            <a:chOff x="6065921" y="5498248"/>
            <a:chExt cx="2336649" cy="914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921" y="5498248"/>
              <a:ext cx="914400" cy="914400"/>
            </a:xfrm>
            <a:prstGeom prst="rect">
              <a:avLst/>
            </a:prstGeom>
          </p:spPr>
        </p:pic>
        <p:sp>
          <p:nvSpPr>
            <p:cNvPr id="9" name="TextBox 54"/>
            <p:cNvSpPr txBox="1"/>
            <p:nvPr/>
          </p:nvSpPr>
          <p:spPr>
            <a:xfrm>
              <a:off x="6805862" y="5738614"/>
              <a:ext cx="1596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David Pine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53835" y="3846852"/>
            <a:ext cx="2451730" cy="548640"/>
            <a:chOff x="8815939" y="4765507"/>
            <a:chExt cx="2451730" cy="548640"/>
          </a:xfrm>
        </p:grpSpPr>
        <p:sp>
          <p:nvSpPr>
            <p:cNvPr id="11" name="TextBox 59"/>
            <p:cNvSpPr txBox="1"/>
            <p:nvPr/>
          </p:nvSpPr>
          <p:spPr>
            <a:xfrm>
              <a:off x="9364578" y="4839772"/>
              <a:ext cx="1903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@davidpine7</a:t>
              </a:r>
              <a:endParaRPr lang="en-US" sz="20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939" y="4765507"/>
              <a:ext cx="548640" cy="54864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461456" y="4619442"/>
            <a:ext cx="2332296" cy="807463"/>
            <a:chOff x="7173058" y="4028485"/>
            <a:chExt cx="2332296" cy="807463"/>
          </a:xfrm>
        </p:grpSpPr>
        <p:sp>
          <p:nvSpPr>
            <p:cNvPr id="14" name="TextBox 57"/>
            <p:cNvSpPr txBox="1"/>
            <p:nvPr/>
          </p:nvSpPr>
          <p:spPr>
            <a:xfrm>
              <a:off x="7983018" y="4232162"/>
              <a:ext cx="1522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IEvangelist</a:t>
              </a:r>
              <a:endParaRPr lang="en-US" sz="2000" dirty="0"/>
            </a:p>
          </p:txBody>
        </p:sp>
        <p:pic>
          <p:nvPicPr>
            <p:cNvPr id="15" name="Picture 2" descr="Image result for github logo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58" y="4028485"/>
              <a:ext cx="807463" cy="80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1114136" y="4832787"/>
            <a:ext cx="4363555" cy="788126"/>
            <a:chOff x="1114136" y="5175687"/>
            <a:chExt cx="4363555" cy="788126"/>
          </a:xfrm>
        </p:grpSpPr>
        <p:sp>
          <p:nvSpPr>
            <p:cNvPr id="29" name="TextBox 59"/>
            <p:cNvSpPr txBox="1"/>
            <p:nvPr/>
          </p:nvSpPr>
          <p:spPr>
            <a:xfrm>
              <a:off x="1913085" y="5369695"/>
              <a:ext cx="3564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https://ievangelist.github.io</a:t>
              </a:r>
              <a:endParaRPr lang="en-US" sz="20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136" y="5175687"/>
              <a:ext cx="788126" cy="788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2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Microsoft’s Cognitive Services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Emotion API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2074980"/>
            <a:ext cx="10927080" cy="3677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8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Microsoft’s Cognitive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1376361"/>
            <a:ext cx="10899648" cy="4774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570035" y="6213450"/>
            <a:ext cx="7051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https://www.microsoft.com/cognitive-services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9214338" y="1423059"/>
            <a:ext cx="204782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528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Microsoft’s Cognitive 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70035" y="6213450"/>
            <a:ext cx="7051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https://www.microsoft.com/cognitive-services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0" y="1357698"/>
            <a:ext cx="4618335" cy="4529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43303" y="1852552"/>
            <a:ext cx="7031919" cy="37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Scores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Anger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0.00129610463;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Contempt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0.00300570647;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Disgust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0.0124403676;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Fear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0.000501405157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Happiness {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} = 0.815216839</a:t>
            </a:r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Neutral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0.159056842;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Sadness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0.00463912;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Surprise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 = 0.00384359085;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9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qual 5"/>
          <p:cNvSpPr/>
          <p:nvPr/>
        </p:nvSpPr>
        <p:spPr>
          <a:xfrm>
            <a:off x="8353548" y="2872292"/>
            <a:ext cx="1430767" cy="1161826"/>
          </a:xfrm>
          <a:prstGeom prst="mathEqual">
            <a:avLst/>
          </a:prstGeom>
          <a:effectLst>
            <a:outerShdw blurRad="152400" sx="120000" sy="12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90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3739" y="5432611"/>
            <a:ext cx="1572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BOSS</a:t>
            </a:r>
            <a:endParaRPr lang="en-US" sz="44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96048" y="595705"/>
            <a:ext cx="2857500" cy="5715000"/>
            <a:chOff x="5496048" y="595705"/>
            <a:chExt cx="2857500" cy="5715000"/>
          </a:xfrm>
        </p:grpSpPr>
        <p:pic>
          <p:nvPicPr>
            <p:cNvPr id="6146" name="Picture 2" descr="Image result for glenlivet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048" y="595705"/>
              <a:ext cx="2857500" cy="5715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06730" y="5432611"/>
              <a:ext cx="2036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ln w="19050">
                    <a:solidFill>
                      <a:schemeClr val="bg1"/>
                    </a:solidFill>
                  </a:ln>
                  <a:solidFill>
                    <a:srgbClr val="ACD433"/>
                  </a:solidFill>
                </a:rPr>
                <a:t>BOOZE</a:t>
              </a:r>
              <a:endParaRPr lang="en-US" sz="4400" b="1" dirty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4" y="1552967"/>
            <a:ext cx="3800475" cy="3800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Plus 4"/>
          <p:cNvSpPr/>
          <p:nvPr/>
        </p:nvSpPr>
        <p:spPr>
          <a:xfrm>
            <a:off x="4248160" y="2872292"/>
            <a:ext cx="1247888" cy="1161826"/>
          </a:xfrm>
          <a:prstGeom prst="mathPlus">
            <a:avLst/>
          </a:prstGeom>
          <a:effectLst>
            <a:outerShdw blurRad="152400" sx="120000" sy="12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905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418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carpentr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3" y="342900"/>
            <a:ext cx="10773295" cy="617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65918" y="5568077"/>
            <a:ext cx="6032421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CARPENTARY WORK</a:t>
            </a:r>
            <a:endParaRPr lang="en-US" sz="48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66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_dNW4F7DcE7qfxI7tewfmlurnaEFMAhEY4lAGqFhyavjyU3F4OhlFzKvI_jdSo_JsqVlOFF0ddTF4XJHLTGGc_TpZbhyIL5mmkK5aFNxLJ4QjL_wQpMtG0Y999z9Cl4McNtJ-jcaIx7j5XJhOSx2RKsMqHPkHw6Dq8P6r9HF9xB-RhST3Hee8BF9YWn9XqJBuAMnkGJyshvP2KTJBj2Br-H5IKXRCQs-LAUnXkorN_SzfIz4fdVf7QtXELcrznK6wghcXVLUC_LUDtvZzT7kH1dgTHio2Q7YPLcBRhuwyXA4jHpkPyt0reeXEpTjaLT9cdXo6LBu35RAfCyMwVJeIGI0P82KM2pgjgIk4nO8mot9mpMmXO5Q34hQkf-EWrKPevubS11j9f2s9ZX5ERUKpXW7rEIOAHXQUMiydpxSp9KQv8e0ggZXugb_9L6za4Cb5dHX4rzsh380SzvX4-7rAcRXqsKVn26YDfnJt3qxoKDA5-qFZ2DwN0eLawPXs2Pia7xQ9ZxjSOvE1ADAYwhEVLAWruVyAtBkc8TXkUy91AEWLdLCDeXrB4i_uNXkkcyGY-RVs-R8_3eQOS6NAS4-cuGHVbzWZ444bYWXQRwAN7rY-AkTZA=w1182-h886-n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4641"/>
            <a:ext cx="8229600" cy="6168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6032" y="5522922"/>
            <a:ext cx="4919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White boarding…</a:t>
            </a:r>
            <a:endParaRPr lang="en-US" sz="44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8736" y="425987"/>
            <a:ext cx="4594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Brainstorming…</a:t>
            </a:r>
            <a:endParaRPr lang="en-US" sz="44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53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Vq108EdRVqiuRGw0Hh-42dPYQ7dwm0fq_ccTcpOLZ7gOUy1d0AbgUSpXM0qA9XHVZBBybipTqb_1vb8fzwAm5eNr8luNrTTQbxzM8KcNMEhepCiXH0XL5A4M4D-ZvSE4r2yTmSJHw4Xgm7EcSJYWNZHOspi5_zXdXdrMKdh03562C7lykL674lmxKZpE5gR1TI1F7lhG2PLljzHNozPgLsEz7tajSpBlT-8nKqQBFkxUJeEZhTixtvm860roFx8E3Mja-ubpH_zMmPbu4tH5omHN0p6qhvaXtq-_oosvClA6jnkExc52k8LYIZz5gpwvlQldmFmKOMjpdHo1CAjTmzPGLP1sXdpqZPUqMJPMIW9xiO13Gy_pswhWsO8-1i4i4eciTAtF-fajh715OlVUoTBrmke-mtlwyfo9PObezIBUlr_YRqWdUjoJob7S1RKcMIIK6McHkKhfudgR8cTxz0xk0S4OfCYI_96c-qBLvUwSZ1IneleRP5fjXChsbrbmMbSFpejawBbojVIZBEaZbBkZsxWJm7JSsxRgqZNdI1P2svNz0DDXjHt0oxXPHr1mZuTyIg9Lg2G3PNuP8Ks0SEuwu90zakcYXJ_pQYxygVdfk9Q-LQ=w1182-h886-n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4640"/>
            <a:ext cx="8229600" cy="616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5016" y="5522922"/>
            <a:ext cx="3441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Designing…</a:t>
            </a:r>
            <a:endParaRPr lang="en-US" sz="44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1954" y="425987"/>
            <a:ext cx="2868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0">
                  <a:solidFill>
                    <a:schemeClr val="bg1"/>
                  </a:solidFill>
                </a:ln>
                <a:solidFill>
                  <a:srgbClr val="ACD433"/>
                </a:solidFill>
              </a:rPr>
              <a:t>Drafting…</a:t>
            </a:r>
            <a:endParaRPr lang="en-US" sz="4400" b="1" dirty="0">
              <a:ln w="19050">
                <a:solidFill>
                  <a:schemeClr val="bg1"/>
                </a:solidFill>
              </a:ln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43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3254" y="342900"/>
            <a:ext cx="9325492" cy="6172200"/>
            <a:chOff x="155575" y="342900"/>
            <a:chExt cx="9325492" cy="6172200"/>
          </a:xfrm>
        </p:grpSpPr>
        <p:pic>
          <p:nvPicPr>
            <p:cNvPr id="9218" name="Picture 2" descr="https://lh3.googleusercontent.com/l3baaYqlCgIsRXSHG_mycNaz9mma_59zwfUElZr2sKOGoeZ_zBMXBMXxzbYWOhK1BVfmR4ZJcZYlrNImgsXk69XJ6j1ud6rPh0Um4V3h_3y9xA3ftCJQL4Kdvn8I-JVenS-61cLmdCzcs-4lifaGHoGbga2VqgQWKZnbI1ZoljvtHBsxn_TscJNziQOKCuINmS5L_AH1Kn9JZLIJf6q_jS4NanAVAY4E6dC8aluBHKV4mNgSoUnBghvXJzLUZIidBmbAtaAcPMdzCnd3PwuLCo__u68IzJ7TxzgwuHjg0CkDxzw1ucLxhgAwcS0IZ0Ny3CxzvDhc3oscLGTEd_04tcQ-wuQLnuxb0mltCYsw_XxZMWyR9X75rq-3hKY3u83Kl-cigrts7Fyr9d3wyEl_RRelGQZdmVNMZ965GHr5ZuZI4MnQooH6k6E1alhIJA1pQLm9FVkkK2XFf7UJmD7WKiZin3tuK5WonCipS0pRONdjFgVuFMbKF3aSxc0zyacLpwBkMWIWl0A1cr1NFY_rmTrjV8HzdZCalRnKyKdlsilq7FZaLEyCPsxQWffVVLYuuwcGIodMnhSced6fVt6353xEWwI7eV8dxo5ShoN44lXiKyK51Q=w663-h886-no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342900"/>
              <a:ext cx="4618700" cy="6172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https://lh3.googleusercontent.com/rqkeveWXhADt91mr3xtxepPGicwfyVAVbx6Ixw_hc6lYiLlgH_Il5iV6odjuawRCHOBGbN87z8hxgUFshjxTGeSxT-8x7oKtOyQTY_xPb3BvUx4PKN9ghEbXs-mvBBtbjlpJHSxTnDnaq16py9orUEBVUlS7_Pf0YZ44SE2_Qei_pwcLGoDEx1yIIn_Ln7eZbgnQ-iJRrIZB4WXKXawcExxp4HSHxdd-GfD3klFiafilh6Qc8O02iuLYqYqq85lIH9w_NE26p1roxzGUFEKuBVNB6qPpOLe7Jxhxlmux-JdjOH15wpqQ5BezvXeJQhOAsoGBVMx4SjRqM2uGHBmcP3YKG8op7M6ve3ZlHAU1PxPq45oNM0xBi9bLqcT_VFRFyiaRgn1YCx60ZBCNv-hUDoXyvwuQly0Gy1s90ySqB5G3Q0HOvmpKFLKglXWMSg7w9q_ba9vomE7ZUBmQ7ZsOlaH_5K9M5eA4adZaG_3gC17QF2at1enAvMjLuL7E1iMh1GrPRxYtISofIjQg52-l8qyH_v-xv0bgXuUwk-nDnJUODf-lyjpZb5FeeeGfagn834hhjADFmbNsN_NWovWX9qkDjufrLLB28yQ1sR-bJOx148UZfA=w663-h886-no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67" y="342900"/>
              <a:ext cx="4618700" cy="6172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5836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27022" y="342900"/>
            <a:ext cx="9337957" cy="6172200"/>
            <a:chOff x="155575" y="342900"/>
            <a:chExt cx="9337957" cy="6172200"/>
          </a:xfrm>
        </p:grpSpPr>
        <p:pic>
          <p:nvPicPr>
            <p:cNvPr id="10242" name="Picture 2" descr="https://lh3.googleusercontent.com/8DKbvibwzUt0JAEQCCZXdqswMgr0_n6nhvuZv3g3CwkdrqDakLaCH2Fn9vVB0shVdgF9ZKm156HGPBmtuB7dlmeaglxZ6coj8x1e4KeJ5RttFkrfDpmjfLMzNKieQsa7RQop_rvRtHM58byDErwn3JZy4fQeBrC0CWKaJnEeGucsbvN0l5-zZK8GU82bkcAWx-DHxMjq7D9pPu-Cbns1CyFdx5Cq13H9aGfH2UTZnqogcmUBSGh9hRISspuJ-xMOgsyl9TPUPDNWf8cpf7UDtvhzjjqb-pnM2WL7RQPWEFvL8I3i_9mu7hKf1WG1vC0_aROn2cQMw38m9P4STh_JXKTtLPwRdhabRY6O1jX79KgiZhqhjPG7YExSdzrcIfA_xz1HXjpoMc30Vbbb1VKG5y5kknfZd_QkGtbqcUOSjaaBVQDdZRu8Soq6FuMBKaGGB7vC7GqPwQWJ7-Sbsf3ytQKJITNeyTZmbZiVEYXjyrYgQe4NU8iZeKJpCG7JeE_4sGqK1I40LSdSltrK3mXQm1pf5IWUckWNgpa630iihI-UwgDOr9uTxvm9OZoOYUKy6U9pb7qJuc-xk2gekdW78uRwL0FsxMXKdl34LcBA36OPOsgimA=w663-h886-no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342900"/>
              <a:ext cx="4618700" cy="6172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32" y="342900"/>
              <a:ext cx="4618700" cy="6172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8793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br>
              <a:rPr lang="en-US" dirty="0" smtClean="0"/>
            </a:br>
            <a:r>
              <a:rPr lang="en-US" dirty="0" smtClean="0"/>
              <a:t>Soapbox</a:t>
            </a:r>
            <a:endParaRPr lang="en-US" dirty="0"/>
          </a:p>
        </p:txBody>
      </p:sp>
      <p:pic>
        <p:nvPicPr>
          <p:cNvPr id="1034" name="Picture 10" descr="Image result for stackoverflow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709">
            <a:off x="454811" y="4292329"/>
            <a:ext cx="4338305" cy="10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uild window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7937">
            <a:off x="8083790" y="3418636"/>
            <a:ext cx="3203261" cy="805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hatconferen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5084">
            <a:off x="891397" y="5307236"/>
            <a:ext cx="1537589" cy="12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.net meetup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2167">
            <a:off x="9899689" y="1981618"/>
            <a:ext cx="1815587" cy="1232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wisconsin .net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9201">
            <a:off x="4960572" y="517888"/>
            <a:ext cx="1285045" cy="1392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.net found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912">
            <a:off x="1909669" y="2026794"/>
            <a:ext cx="2180376" cy="2180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slack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0837">
            <a:off x="5009778" y="5055847"/>
            <a:ext cx="3075312" cy="12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photos4.meetupstatic.com/photos/event/e/9/e/9/global_434399881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2433">
            <a:off x="3120502" y="5688778"/>
            <a:ext cx="1123950" cy="76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oapbox"/>
          <p:cNvPicPr>
            <a:picLocks noGrp="1" noChangeAspect="1" noChangeArrowheads="1"/>
          </p:cNvPicPr>
          <p:nvPr>
            <p:ph sz="half"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465" y="2193519"/>
            <a:ext cx="3155071" cy="247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github icon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552">
            <a:off x="7244503" y="309049"/>
            <a:ext cx="3179296" cy="2642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ilwaukee code camp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5734">
            <a:off x="8598147" y="4589216"/>
            <a:ext cx="2910354" cy="18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0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27022" y="342900"/>
            <a:ext cx="9331288" cy="6175761"/>
            <a:chOff x="1427022" y="342900"/>
            <a:chExt cx="9331288" cy="6175761"/>
          </a:xfrm>
        </p:grpSpPr>
        <p:pic>
          <p:nvPicPr>
            <p:cNvPr id="16386" name="Picture 2" descr="https://lh3.googleusercontent.com/dYv0mnQ_lfcwKDBeX1LJ1TLFL_kwWR-0N3sMbDsbmj0sjLV4Hoqf4AI48qbAnWfpyOXAM_79whyruFdoIB92EcCE4TvNO1y8mxkcjIUHCj1embXTCkG_PLj3d8DXacLk8-_v4ntivJ3pOp9w9cdr93VSYR0tQTAL-V7ibtsNCREmt9HmERgmOdsmBkd4N699Ghkjcuvgv14pFMDV-oVC-2VlwiImiPwTX4PZHXRvXv_dV_xAyRxWB7EmZ79vtG5kOpEZIQEch9wW8ID3fioi1lZSw-1bWCNdLjO2gSv_YnaHDcgjSc6AvbXDmCQHBJQjyKh6uymmgEgIx0tEaIZIgmQTMSoke1tVBD5Ah92exc3pqRdTzroo0-cled4pOGDJZ9HDpxfLgt_-NQjM5qZGmHTmZRGRfB_KhOAhyhkotuaMjytmUtZ1dm3f9zJ460aQgzDCKxc7vS_m1qz1jbmiTqu1y-0PLGdW5f8I9a_fBKtDcYiGCdXSXVeGXltzxZSbmjW318p94LiVFJWA17LezzS--vBlokDOSleIQLAa799FzhiEIsRx8m6PMxuqXK7K_ympdF1IbIigrLM0-bWpxp2XzLECcqP1RjWuXeliCicDmJyLWg=w704-h940-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22" y="342900"/>
              <a:ext cx="4616018" cy="6172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41" y="342900"/>
              <a:ext cx="4619469" cy="61757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8690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67" y="347134"/>
            <a:ext cx="8236267" cy="617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44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KE DOT NET Con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78" y="780378"/>
            <a:ext cx="5297245" cy="52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01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of the 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1103312" y="1853248"/>
            <a:ext cx="4396339" cy="4403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rgbClr val="92D050"/>
                </a:solidFill>
              </a:rPr>
              <a:t>“</a:t>
            </a:r>
            <a:r>
              <a:rPr lang="en-US" sz="3200" dirty="0" smtClean="0">
                <a:solidFill>
                  <a:schemeClr val="tx1"/>
                </a:solidFill>
              </a:rPr>
              <a:t>Developers </a:t>
            </a:r>
            <a:r>
              <a:rPr lang="en-US" sz="3200" dirty="0">
                <a:solidFill>
                  <a:schemeClr val="tx1"/>
                </a:solidFill>
              </a:rPr>
              <a:t>who attend technical conferences are among the top 1% of all </a:t>
            </a:r>
            <a:r>
              <a:rPr lang="en-US" sz="3200" dirty="0" smtClean="0">
                <a:solidFill>
                  <a:schemeClr val="tx1"/>
                </a:solidFill>
              </a:rPr>
              <a:t>developers</a:t>
            </a:r>
            <a:r>
              <a:rPr lang="en-US" sz="4000" b="1" dirty="0" smtClean="0">
                <a:solidFill>
                  <a:srgbClr val="92D050"/>
                </a:solidFill>
              </a:rPr>
              <a:t>”</a:t>
            </a:r>
            <a:endParaRPr lang="en-US" sz="3200" b="1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chemeClr val="tx1"/>
                </a:solidFill>
              </a:rPr>
              <a:t>Scott Hanselman</a:t>
            </a:r>
            <a:endParaRPr lang="en-US" sz="3200" i="1" dirty="0">
              <a:solidFill>
                <a:schemeClr val="tx1"/>
              </a:solidFill>
            </a:endParaRPr>
          </a:p>
        </p:txBody>
      </p:sp>
      <p:pic>
        <p:nvPicPr>
          <p:cNvPr id="12292" name="Picture 4" descr="https://lh3.googleusercontent.com/Xy2WFitQQClPnqh85GPuW1h8J1RqU_R3qu7IuoaHJ38b9jjeXwbx5P9Vf05086GygXB3RnuP0rdrS9f-rUTJUTKGW0skXLs0ypobN6M5q7QWrGXXe5xHUqzcqNrcuSoqk68NYuxyuzLVQmj3TV8-k6wG2kbqr9QG4tXTg4l0cARuI2pxzK0cAa7ikdmRJz_SHfIuBP8urh7j7SYc5GlUGTlrbtklkFbSLIK0nQwzzkyNjplejWCHXk3w4MFol5ezi6IlyN9iWCXZrAhVf4pr6rPEylrGWyuFNOxGp9iHvR3hlSlyTjPd6BwbfCBdXCfN6Wrj5UPduyIPLdGgVDLYenEuPh2SUecd9yK6ncmIIFi0NMDZ_d67TNcun5af35pq5ACy9bPsb2CGeyrTlUtc4sb1YwARcNZADBWkGRI2DXXUBFR7bzSTZtLXk0PH1_QmVPEVeQXIfouXJQyt-sSTe7woLQgKWlqQSX7lZJqN0S0RlaOCEYxVhMdZwZVhMIttswxvmvxrmaUV9fvmW9LLI75Ll98UX3jxxlmUc5yJdnkS4qRnalnUsEdJQkeEut7DXqy4C1MGZxFj2TBrWPINPjCqPf4IKfOV--YhJPvYISlZz7NUCA=w665-h886-no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8098" y="1853248"/>
            <a:ext cx="4567059" cy="4403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9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about building a “Magic Mirror”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6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Inspiration</a:t>
            </a:r>
          </a:p>
          <a:p>
            <a:r>
              <a:rPr lang="en-US" sz="3600" dirty="0" smtClean="0"/>
              <a:t>Hardware</a:t>
            </a:r>
          </a:p>
          <a:p>
            <a:r>
              <a:rPr lang="en-US" sz="3600" dirty="0" smtClean="0"/>
              <a:t>Platform / OS</a:t>
            </a:r>
          </a:p>
          <a:p>
            <a:r>
              <a:rPr lang="en-US" sz="3600" dirty="0" smtClean="0"/>
              <a:t>Software</a:t>
            </a:r>
          </a:p>
          <a:p>
            <a:r>
              <a:rPr lang="en-US" sz="3600" dirty="0" smtClean="0"/>
              <a:t>Construction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79162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anyone want to do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" r="1477" b="-1"/>
          <a:stretch/>
        </p:blipFill>
        <p:spPr>
          <a:xfrm>
            <a:off x="2431252" y="474785"/>
            <a:ext cx="7329496" cy="5908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521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15957</TotalTime>
  <Words>586</Words>
  <Application>Microsoft Office PowerPoint</Application>
  <PresentationFormat>Widescreen</PresentationFormat>
  <Paragraphs>160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Building a  “Magic Mirror”</vt:lpstr>
      <vt:lpstr>My Family</vt:lpstr>
      <vt:lpstr>Hi, I’m David Pine { Microsoft Evangelist @ Centare }</vt:lpstr>
      <vt:lpstr>Community Soapbox</vt:lpstr>
      <vt:lpstr>Quote of the day</vt:lpstr>
      <vt:lpstr>Today’s Agenda </vt:lpstr>
      <vt:lpstr>Agenda</vt:lpstr>
      <vt:lpstr>Inspiration</vt:lpstr>
      <vt:lpstr>PowerPoint Presentation</vt:lpstr>
      <vt:lpstr>PowerPoint Presentation</vt:lpstr>
      <vt:lpstr>Hardware</vt:lpstr>
      <vt:lpstr>Hardware</vt:lpstr>
      <vt:lpstr>PowerPoint Presentation</vt:lpstr>
      <vt:lpstr>Hardware</vt:lpstr>
      <vt:lpstr>Hardware</vt:lpstr>
      <vt:lpstr>Miscellaneous Hardware</vt:lpstr>
      <vt:lpstr>Platform / Operating System</vt:lpstr>
      <vt:lpstr>Windows 10 IoT Core</vt:lpstr>
      <vt:lpstr>Caveats</vt:lpstr>
      <vt:lpstr>Demo</vt:lpstr>
      <vt:lpstr>Software</vt:lpstr>
      <vt:lpstr>Software is simply the movement and manipulation of data</vt:lpstr>
      <vt:lpstr>Context is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Speech Recognition / Synthesizer</vt:lpstr>
      <vt:lpstr>Microsoft’s Cognitive Services Emotion API</vt:lpstr>
      <vt:lpstr>Microsoft’s Cognitive Services</vt:lpstr>
      <vt:lpstr>Microsoft’s Cognitive Services</vt:lpstr>
      <vt:lpstr>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 “Magic Mirror”</dc:title>
  <dc:creator>David Pine</dc:creator>
  <cp:lastModifiedBy>David Pine</cp:lastModifiedBy>
  <cp:revision>285</cp:revision>
  <dcterms:created xsi:type="dcterms:W3CDTF">2016-10-06T01:02:11Z</dcterms:created>
  <dcterms:modified xsi:type="dcterms:W3CDTF">2016-10-27T00:38:34Z</dcterms:modified>
</cp:coreProperties>
</file>